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8" r:id="rId6"/>
    <p:sldId id="266" r:id="rId7"/>
    <p:sldId id="267" r:id="rId8"/>
    <p:sldId id="269" r:id="rId9"/>
    <p:sldId id="270" r:id="rId10"/>
    <p:sldId id="272" r:id="rId11"/>
    <p:sldId id="271" r:id="rId12"/>
    <p:sldId id="258" r:id="rId13"/>
    <p:sldId id="259" r:id="rId14"/>
    <p:sldId id="260" r:id="rId15"/>
    <p:sldId id="261" r:id="rId16"/>
    <p:sldId id="26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244" t="12230" b="16118"/>
          <a:stretch>
            <a:fillRect/>
          </a:stretch>
        </p:blipFill>
        <p:spPr bwMode="auto">
          <a:xfrm>
            <a:off x="251520" y="2060848"/>
            <a:ext cx="3456384" cy="204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Педагогический совет 2022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196752"/>
            <a:ext cx="4968552" cy="525658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4200" dirty="0" smtClean="0">
                <a:solidFill>
                  <a:schemeClr val="tx1"/>
                </a:solidFill>
                <a:latin typeface="Liberation Serif" pitchFamily="18" charset="0"/>
              </a:rPr>
              <a:t>Минпросвещения предлагает проводить занятия «</a:t>
            </a:r>
            <a:r>
              <a:rPr lang="ru-RU" sz="4200" dirty="0" smtClean="0">
                <a:solidFill>
                  <a:srgbClr val="FF0000"/>
                </a:solidFill>
                <a:latin typeface="Liberation Serif" pitchFamily="18" charset="0"/>
              </a:rPr>
              <a:t>Разговоры о важном</a:t>
            </a:r>
            <a:r>
              <a:rPr lang="ru-RU" sz="4200" dirty="0" smtClean="0">
                <a:solidFill>
                  <a:schemeClr val="tx1"/>
                </a:solidFill>
                <a:latin typeface="Liberation Serif" pitchFamily="18" charset="0"/>
              </a:rPr>
              <a:t>» для всех классов – </a:t>
            </a:r>
            <a:r>
              <a:rPr lang="ru-RU" sz="4200" dirty="0" smtClean="0">
                <a:solidFill>
                  <a:srgbClr val="FF0000"/>
                </a:solidFill>
                <a:latin typeface="Liberation Serif" pitchFamily="18" charset="0"/>
              </a:rPr>
              <a:t>с 1-го по 11</a:t>
            </a:r>
            <a:r>
              <a:rPr lang="ru-RU" sz="4200" dirty="0" smtClean="0">
                <a:solidFill>
                  <a:schemeClr val="tx1"/>
                </a:solidFill>
                <a:latin typeface="Liberation Serif" pitchFamily="18" charset="0"/>
              </a:rPr>
              <a:t>-й. Занятия будут проходить в рамках </a:t>
            </a:r>
            <a:r>
              <a:rPr lang="ru-RU" sz="4200" dirty="0" smtClean="0">
                <a:solidFill>
                  <a:srgbClr val="FF0000"/>
                </a:solidFill>
                <a:latin typeface="Liberation Serif" pitchFamily="18" charset="0"/>
              </a:rPr>
              <a:t>отдельной программы по внеурочной деятельности</a:t>
            </a:r>
            <a:r>
              <a:rPr lang="ru-RU" sz="4200" dirty="0" smtClean="0">
                <a:solidFill>
                  <a:schemeClr val="tx1"/>
                </a:solidFill>
                <a:latin typeface="Liberation Serif" pitchFamily="18" charset="0"/>
              </a:rPr>
              <a:t> в объеме </a:t>
            </a:r>
            <a:r>
              <a:rPr lang="ru-RU" sz="4200" dirty="0" smtClean="0">
                <a:solidFill>
                  <a:srgbClr val="FF0000"/>
                </a:solidFill>
                <a:latin typeface="Liberation Serif" pitchFamily="18" charset="0"/>
              </a:rPr>
              <a:t>34 часа за учебный год</a:t>
            </a:r>
            <a:r>
              <a:rPr lang="ru-RU" sz="4200" dirty="0" smtClean="0">
                <a:solidFill>
                  <a:schemeClr val="tx1"/>
                </a:solidFill>
                <a:latin typeface="Liberation Serif" pitchFamily="18" charset="0"/>
              </a:rPr>
              <a:t>. Периодичность – </a:t>
            </a:r>
            <a:r>
              <a:rPr lang="ru-RU" sz="4200" dirty="0" smtClean="0">
                <a:solidFill>
                  <a:srgbClr val="FF0000"/>
                </a:solidFill>
                <a:latin typeface="Liberation Serif" pitchFamily="18" charset="0"/>
              </a:rPr>
              <a:t>еженедельно по понедельникам первым уроком</a:t>
            </a:r>
            <a:r>
              <a:rPr lang="ru-RU" sz="4200" dirty="0" smtClean="0">
                <a:solidFill>
                  <a:schemeClr val="tx1"/>
                </a:solidFill>
                <a:latin typeface="Liberation Serif" pitchFamily="18" charset="0"/>
              </a:rPr>
              <a:t>. </a:t>
            </a:r>
            <a:r>
              <a:rPr lang="ru-RU" sz="4200" dirty="0" smtClean="0">
                <a:solidFill>
                  <a:srgbClr val="FF0000"/>
                </a:solidFill>
                <a:latin typeface="Liberation Serif" pitchFamily="18" charset="0"/>
              </a:rPr>
              <a:t>Первое занятие</a:t>
            </a:r>
            <a:r>
              <a:rPr lang="ru-RU" sz="4200" dirty="0" smtClean="0">
                <a:solidFill>
                  <a:schemeClr val="tx1"/>
                </a:solidFill>
                <a:latin typeface="Liberation Serif" pitchFamily="18" charset="0"/>
              </a:rPr>
              <a:t> должно состояться </a:t>
            </a:r>
            <a:r>
              <a:rPr lang="ru-RU" sz="4200" dirty="0" smtClean="0">
                <a:solidFill>
                  <a:srgbClr val="FF0000"/>
                </a:solidFill>
                <a:latin typeface="Liberation Serif" pitchFamily="18" charset="0"/>
              </a:rPr>
              <a:t>5 сентября 2022</a:t>
            </a:r>
            <a:r>
              <a:rPr lang="ru-RU" sz="4200" dirty="0" smtClean="0">
                <a:solidFill>
                  <a:schemeClr val="tx1"/>
                </a:solidFill>
                <a:latin typeface="Liberation Serif" pitchFamily="18" charset="0"/>
              </a:rPr>
              <a:t> года. </a:t>
            </a:r>
          </a:p>
          <a:p>
            <a:endParaRPr lang="ru-RU" sz="3400" dirty="0" smtClean="0">
              <a:solidFill>
                <a:schemeClr val="tx1"/>
              </a:solidFill>
            </a:endParaRPr>
          </a:p>
          <a:p>
            <a:endParaRPr lang="ru-RU" sz="3400" dirty="0" smtClean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Источник: 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письмо Минпросвещения </a:t>
            </a:r>
            <a:r>
              <a:rPr lang="ru-RU" dirty="0" smtClean="0">
                <a:solidFill>
                  <a:schemeClr val="tx1"/>
                </a:solidFill>
              </a:rPr>
              <a:t>от 17.06.2022№ 03871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занятий (анкетирование):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3814" b="41506"/>
          <a:stretch>
            <a:fillRect/>
          </a:stretch>
        </p:blipFill>
        <p:spPr bwMode="auto">
          <a:xfrm>
            <a:off x="539552" y="1628800"/>
            <a:ext cx="851751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Разработки занятий</a:t>
            </a:r>
            <a:br>
              <a:rPr lang="ru-RU" dirty="0" smtClean="0"/>
            </a:br>
            <a:r>
              <a:rPr lang="ru-RU" dirty="0" smtClean="0"/>
              <a:t> Разговор о важном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3814" r="361" b="3908"/>
          <a:stretch>
            <a:fillRect/>
          </a:stretch>
        </p:blipFill>
        <p:spPr bwMode="auto">
          <a:xfrm>
            <a:off x="971600" y="1556792"/>
            <a:ext cx="72008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06" t="3814"/>
          <a:stretch>
            <a:fillRect/>
          </a:stretch>
        </p:blipFill>
        <p:spPr bwMode="auto">
          <a:xfrm>
            <a:off x="395536" y="260648"/>
            <a:ext cx="8208912" cy="650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3411"/>
          <a:stretch>
            <a:fillRect/>
          </a:stretch>
        </p:blipFill>
        <p:spPr bwMode="auto">
          <a:xfrm>
            <a:off x="251520" y="146177"/>
            <a:ext cx="8352928" cy="671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3814"/>
          <a:stretch>
            <a:fillRect/>
          </a:stretch>
        </p:blipFill>
        <p:spPr bwMode="auto">
          <a:xfrm>
            <a:off x="251520" y="0"/>
            <a:ext cx="8568952" cy="688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3814"/>
          <a:stretch>
            <a:fillRect/>
          </a:stretch>
        </p:blipFill>
        <p:spPr bwMode="auto">
          <a:xfrm>
            <a:off x="395536" y="260648"/>
            <a:ext cx="7992888" cy="641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3814"/>
          <a:stretch>
            <a:fillRect/>
          </a:stretch>
        </p:blipFill>
        <p:spPr bwMode="auto">
          <a:xfrm>
            <a:off x="251520" y="260648"/>
            <a:ext cx="8208912" cy="659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3814" b="41506"/>
          <a:stretch>
            <a:fillRect/>
          </a:stretch>
        </p:blipFill>
        <p:spPr bwMode="auto">
          <a:xfrm>
            <a:off x="179511" y="260648"/>
            <a:ext cx="883305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06" t="16542" b="13454"/>
          <a:stretch>
            <a:fillRect/>
          </a:stretch>
        </p:blipFill>
        <p:spPr bwMode="auto">
          <a:xfrm>
            <a:off x="179512" y="620688"/>
            <a:ext cx="881572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Внеурочные занятия по понедельникам 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07" t="18133" b="11863"/>
          <a:stretch>
            <a:fillRect/>
          </a:stretch>
        </p:blipFill>
        <p:spPr bwMode="auto">
          <a:xfrm>
            <a:off x="611560" y="1916832"/>
            <a:ext cx="7438249" cy="42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21315" b="9477"/>
          <a:stretch>
            <a:fillRect/>
          </a:stretch>
        </p:blipFill>
        <p:spPr bwMode="auto">
          <a:xfrm>
            <a:off x="295822" y="188640"/>
            <a:ext cx="884817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16542" b="11863"/>
          <a:stretch>
            <a:fillRect/>
          </a:stretch>
        </p:blipFill>
        <p:spPr bwMode="auto">
          <a:xfrm>
            <a:off x="108975" y="0"/>
            <a:ext cx="903502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18133" b="10272"/>
          <a:stretch>
            <a:fillRect/>
          </a:stretch>
        </p:blipFill>
        <p:spPr bwMode="auto">
          <a:xfrm>
            <a:off x="395536" y="260648"/>
            <a:ext cx="86736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06" t="19724" r="361" b="10272"/>
          <a:stretch>
            <a:fillRect/>
          </a:stretch>
        </p:blipFill>
        <p:spPr bwMode="auto">
          <a:xfrm>
            <a:off x="179511" y="188640"/>
            <a:ext cx="883079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18" t="15910" r="722" b="14086"/>
          <a:stretch>
            <a:fillRect/>
          </a:stretch>
        </p:blipFill>
        <p:spPr bwMode="auto">
          <a:xfrm>
            <a:off x="-972616" y="0"/>
            <a:ext cx="1014081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22906" r="361" b="5499"/>
          <a:stretch>
            <a:fillRect/>
          </a:stretch>
        </p:blipFill>
        <p:spPr bwMode="auto">
          <a:xfrm>
            <a:off x="251519" y="332656"/>
            <a:ext cx="888098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75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Педагогический совет 2022</vt:lpstr>
      <vt:lpstr>Слайд 2</vt:lpstr>
      <vt:lpstr>Внеурочные занятия по понедельникам </vt:lpstr>
      <vt:lpstr>Слайд 4</vt:lpstr>
      <vt:lpstr>Слайд 5</vt:lpstr>
      <vt:lpstr>Слайд 6</vt:lpstr>
      <vt:lpstr>Слайд 7</vt:lpstr>
      <vt:lpstr>Слайд 8</vt:lpstr>
      <vt:lpstr>Слайд 9</vt:lpstr>
      <vt:lpstr>Итог занятий (анкетирование):</vt:lpstr>
      <vt:lpstr>Разработки занятий  Разговор о важном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Михайловна</dc:creator>
  <cp:lastModifiedBy>RePack by SPecialiST</cp:lastModifiedBy>
  <cp:revision>25</cp:revision>
  <dcterms:created xsi:type="dcterms:W3CDTF">2022-08-29T11:24:07Z</dcterms:created>
  <dcterms:modified xsi:type="dcterms:W3CDTF">2022-09-06T05:11:29Z</dcterms:modified>
</cp:coreProperties>
</file>